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70" r:id="rId6"/>
    <p:sldId id="260" r:id="rId7"/>
    <p:sldId id="258" r:id="rId8"/>
    <p:sldId id="259" r:id="rId9"/>
    <p:sldId id="271" r:id="rId10"/>
    <p:sldId id="267" r:id="rId11"/>
    <p:sldId id="272" r:id="rId12"/>
    <p:sldId id="261" r:id="rId13"/>
    <p:sldId id="273" r:id="rId14"/>
    <p:sldId id="274" r:id="rId15"/>
    <p:sldId id="275" r:id="rId16"/>
    <p:sldId id="265"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63BEF2C8-5E9B-419E-9D4B-66BC55ABC134}" type="datetimeFigureOut">
              <a:rPr lang="zh-CN" altLang="en-US" smtClean="0"/>
              <a:pPr/>
              <a:t>2020/4/23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8B9721-5D38-4B00-AE0C-4BE9D74AD1D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EF2C8-5E9B-419E-9D4B-66BC55ABC134}" type="datetimeFigureOut">
              <a:rPr lang="zh-CN" altLang="en-US" smtClean="0"/>
              <a:pPr/>
              <a:t>2020/4/23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B9721-5D38-4B00-AE0C-4BE9D74AD1D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cy/url?sa=i&amp;rct=j&amp;q=eurovision+cyprus&amp;source=images&amp;cd=&amp;docid=bLglykZoBH4KZM&amp;tbnid=ReAg4c6I-elTYM:&amp;ved=0CAUQjRw&amp;url=http://www.eurovision.tv/page/history/by-country/country?country=14&amp;ei=U477ULGZEuz54QSEuIGIAw&amp;bvm=bv.41248874,d.bGE&amp;psig=AFQjCNEcTwwAk-mHPQ_j2JWnOLh2YLPYCg&amp;ust=1358749651784777" TargetMode="Externa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9"/>
            <a:ext cx="4536504" cy="3231654"/>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pPr algn="ctr"/>
            <a:r>
              <a:rPr lang="en-US" sz="7200" b="1" cap="none" spc="50" dirty="0" smtClean="0">
                <a:ln w="11430">
                  <a:solidFill>
                    <a:schemeClr val="accent6">
                      <a:lumMod val="75000"/>
                    </a:schemeClr>
                  </a:solidFill>
                </a:ln>
                <a:solidFill>
                  <a:srgbClr val="FF0000"/>
                </a:solidFill>
                <a:effectLst>
                  <a:glow rad="101600">
                    <a:schemeClr val="accent2">
                      <a:satMod val="175000"/>
                      <a:alpha val="40000"/>
                    </a:schemeClr>
                  </a:glow>
                  <a:outerShdw blurRad="76200" dist="50800" dir="5400000" algn="tl" rotWithShape="0">
                    <a:srgbClr val="000000">
                      <a:alpha val="65000"/>
                    </a:srgbClr>
                  </a:outerShdw>
                </a:effectLst>
              </a:rPr>
              <a:t>Easter’s </a:t>
            </a:r>
          </a:p>
          <a:p>
            <a:pPr algn="ctr"/>
            <a:r>
              <a:rPr lang="en-US" sz="4400" b="1" cap="none" spc="50" dirty="0" smtClean="0">
                <a:ln w="11430">
                  <a:solidFill>
                    <a:schemeClr val="accent6">
                      <a:lumMod val="75000"/>
                    </a:schemeClr>
                  </a:solidFill>
                </a:ln>
                <a:solidFill>
                  <a:srgbClr val="FF0000"/>
                </a:solidFill>
                <a:effectLst>
                  <a:glow rad="101600">
                    <a:schemeClr val="accent2">
                      <a:satMod val="175000"/>
                      <a:alpha val="40000"/>
                    </a:schemeClr>
                  </a:glow>
                  <a:outerShdw blurRad="76200" dist="50800" dir="5400000" algn="tl" rotWithShape="0">
                    <a:srgbClr val="000000">
                      <a:alpha val="65000"/>
                    </a:srgbClr>
                  </a:outerShdw>
                </a:effectLst>
              </a:rPr>
              <a:t>customs, </a:t>
            </a:r>
          </a:p>
          <a:p>
            <a:pPr algn="ctr"/>
            <a:r>
              <a:rPr lang="en-US" sz="4400" b="1" spc="50" dirty="0" smtClean="0">
                <a:ln w="11430">
                  <a:solidFill>
                    <a:schemeClr val="accent6">
                      <a:lumMod val="75000"/>
                    </a:schemeClr>
                  </a:solidFill>
                </a:ln>
                <a:solidFill>
                  <a:srgbClr val="FF0000"/>
                </a:solidFill>
                <a:effectLst>
                  <a:glow rad="101600">
                    <a:schemeClr val="accent2">
                      <a:satMod val="175000"/>
                      <a:alpha val="40000"/>
                    </a:schemeClr>
                  </a:glow>
                  <a:outerShdw blurRad="76200" dist="50800" dir="5400000" algn="tl" rotWithShape="0">
                    <a:srgbClr val="000000">
                      <a:alpha val="65000"/>
                    </a:srgbClr>
                  </a:outerShdw>
                </a:effectLst>
              </a:rPr>
              <a:t>traditions and</a:t>
            </a:r>
          </a:p>
          <a:p>
            <a:pPr algn="ctr"/>
            <a:r>
              <a:rPr lang="en-US" sz="4400" b="1" spc="50" dirty="0" smtClean="0">
                <a:ln w="11430">
                  <a:solidFill>
                    <a:schemeClr val="accent6">
                      <a:lumMod val="75000"/>
                    </a:schemeClr>
                  </a:solidFill>
                </a:ln>
                <a:solidFill>
                  <a:srgbClr val="FF0000"/>
                </a:solidFill>
                <a:effectLst>
                  <a:glow rad="101600">
                    <a:schemeClr val="accent2">
                      <a:satMod val="175000"/>
                      <a:alpha val="40000"/>
                    </a:schemeClr>
                  </a:glow>
                  <a:outerShdw blurRad="76200" dist="50800" dir="5400000" algn="tl" rotWithShape="0">
                    <a:srgbClr val="000000">
                      <a:alpha val="65000"/>
                    </a:srgbClr>
                  </a:outerShdw>
                </a:effectLst>
              </a:rPr>
              <a:t>celebrations in </a:t>
            </a:r>
          </a:p>
        </p:txBody>
      </p:sp>
      <p:pic>
        <p:nvPicPr>
          <p:cNvPr id="10242" name="Picture 2" descr="http://4.bp.blogspot.com/_s0rdK4c9FOA/SkeIzPeqzVI/AAAAAAAAB-A/VbcuKrJBP6Q/s400/Flag_of_Cyprus.svg"/>
          <p:cNvPicPr>
            <a:picLocks noChangeAspect="1" noChangeArrowheads="1"/>
          </p:cNvPicPr>
          <p:nvPr/>
        </p:nvPicPr>
        <p:blipFill>
          <a:blip r:embed="rId2" cstate="print">
            <a:clrChange>
              <a:clrFrom>
                <a:srgbClr val="FFFFFF"/>
              </a:clrFrom>
              <a:clrTo>
                <a:srgbClr val="FFFFFF">
                  <a:alpha val="0"/>
                </a:srgbClr>
              </a:clrTo>
            </a:clrChange>
          </a:blip>
          <a:srcRect b="36740"/>
          <a:stretch>
            <a:fillRect/>
          </a:stretch>
        </p:blipFill>
        <p:spPr bwMode="auto">
          <a:xfrm>
            <a:off x="369172" y="1412776"/>
            <a:ext cx="9675436" cy="3672408"/>
          </a:xfrm>
          <a:prstGeom prst="rect">
            <a:avLst/>
          </a:prstGeom>
          <a:noFill/>
        </p:spPr>
      </p:pic>
      <p:sp>
        <p:nvSpPr>
          <p:cNvPr id="7" name="Rectangle 6"/>
          <p:cNvSpPr/>
          <p:nvPr/>
        </p:nvSpPr>
        <p:spPr>
          <a:xfrm>
            <a:off x="3707904" y="3573016"/>
            <a:ext cx="2146742" cy="923330"/>
          </a:xfrm>
          <a:prstGeom prst="rect">
            <a:avLst/>
          </a:prstGeom>
          <a:noFill/>
        </p:spPr>
        <p:txBody>
          <a:bodyPr wrap="none" lIns="91440" tIns="45720" rIns="91440" bIns="45720">
            <a:spAutoFit/>
          </a:bodyPr>
          <a:lstStyle/>
          <a:p>
            <a:pPr algn="ctr"/>
            <a:r>
              <a:rPr lang="en-US" sz="5400" b="1" cap="none" spc="0" dirty="0" smtClean="0">
                <a:ln w="19050" cmpd="sng">
                  <a:solidFill>
                    <a:schemeClr val="tx1"/>
                  </a:solidFill>
                  <a:prstDash val="solid"/>
                </a:ln>
                <a:solidFill>
                  <a:schemeClr val="tx2"/>
                </a:solidFill>
                <a:effectLst/>
              </a:rPr>
              <a:t>Cyprus</a:t>
            </a:r>
            <a:endParaRPr lang="en-US" sz="5400" b="1" cap="none" spc="0" dirty="0">
              <a:ln w="19050" cmpd="sng">
                <a:solidFill>
                  <a:schemeClr val="tx1"/>
                </a:solidFill>
                <a:prstDash val="solid"/>
              </a:ln>
              <a:solidFill>
                <a:schemeClr val="tx2"/>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http://www.sigmalive.com/files/imagecache/full_image/files/node_images/6/4/2/144642/easter31.JPG"/>
          <p:cNvPicPr>
            <a:picLocks noChangeAspect="1" noChangeArrowheads="1"/>
          </p:cNvPicPr>
          <p:nvPr/>
        </p:nvPicPr>
        <p:blipFill>
          <a:blip r:embed="rId3" cstate="print"/>
          <a:srcRect/>
          <a:stretch>
            <a:fillRect/>
          </a:stretch>
        </p:blipFill>
        <p:spPr bwMode="auto">
          <a:xfrm>
            <a:off x="4139952" y="332656"/>
            <a:ext cx="4762500"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51520" y="404664"/>
            <a:ext cx="3744416" cy="3046988"/>
          </a:xfrm>
          <a:prstGeom prst="rect">
            <a:avLst/>
          </a:prstGeom>
          <a:noFill/>
        </p:spPr>
        <p:txBody>
          <a:bodyPr wrap="square" rtlCol="0">
            <a:spAutoFit/>
          </a:bodyPr>
          <a:lstStyle/>
          <a:p>
            <a:r>
              <a:rPr lang="en-GB" sz="2400" b="1" dirty="0" smtClean="0"/>
              <a:t>On Holy Saturday, housewives bake the “flaounes”.  </a:t>
            </a:r>
          </a:p>
          <a:p>
            <a:r>
              <a:rPr lang="en-GB" sz="2400" b="1" dirty="0" smtClean="0"/>
              <a:t>“Flaounes” are pies made of short crust with cheese, egg, raisins and mint filling, formed into triangular and square shapes.</a:t>
            </a:r>
            <a:endParaRPr lang="en-GB" sz="2400" b="1" dirty="0"/>
          </a:p>
        </p:txBody>
      </p:sp>
      <p:pic>
        <p:nvPicPr>
          <p:cNvPr id="6" name="Picture 2" descr="http://foodmuseum.cs.ucy.ac.cy/FILESYSTEM/106031/civitems/CIVITEM_2517/%CE%A618.jpg"/>
          <p:cNvPicPr>
            <a:picLocks noChangeAspect="1" noChangeArrowheads="1"/>
          </p:cNvPicPr>
          <p:nvPr/>
        </p:nvPicPr>
        <p:blipFill>
          <a:blip r:embed="rId4" cstate="print"/>
          <a:srcRect/>
          <a:stretch>
            <a:fillRect/>
          </a:stretch>
        </p:blipFill>
        <p:spPr bwMode="auto">
          <a:xfrm>
            <a:off x="4788024" y="4077072"/>
            <a:ext cx="3600400" cy="2359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http://www.about-pissouri.com/images/stories/articles/flaounes3.jpeg"/>
          <p:cNvPicPr>
            <a:picLocks noChangeAspect="1" noChangeArrowheads="1"/>
          </p:cNvPicPr>
          <p:nvPr/>
        </p:nvPicPr>
        <p:blipFill>
          <a:blip r:embed="rId5" cstate="print"/>
          <a:srcRect/>
          <a:stretch>
            <a:fillRect/>
          </a:stretch>
        </p:blipFill>
        <p:spPr bwMode="auto">
          <a:xfrm>
            <a:off x="827584" y="4077072"/>
            <a:ext cx="3241151"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8208912" cy="2308324"/>
          </a:xfrm>
          <a:prstGeom prst="rect">
            <a:avLst/>
          </a:prstGeom>
          <a:noFill/>
        </p:spPr>
        <p:txBody>
          <a:bodyPr wrap="square" rtlCol="0">
            <a:spAutoFit/>
          </a:bodyPr>
          <a:lstStyle/>
          <a:p>
            <a:pPr lvl="0"/>
            <a:r>
              <a:rPr lang="en-GB" sz="2400" b="1" dirty="0" smtClean="0"/>
              <a:t>The main sermon of resurrection happens at midnight. Everybody goes to church and celebrates the resurrection of Christ. During the midnight sermon, candles are lit by the holy light and people are custommed to take the Holy Light at their houses for blessing. </a:t>
            </a:r>
          </a:p>
          <a:p>
            <a:endParaRPr lang="en-GB" sz="2400" b="1" dirty="0"/>
          </a:p>
        </p:txBody>
      </p:sp>
      <p:pic>
        <p:nvPicPr>
          <p:cNvPr id="26626" name="Picture 2" descr="http://kmas01.pblogs.gr/files/f/446023-2012anastasi.jpg"/>
          <p:cNvPicPr>
            <a:picLocks noChangeAspect="1" noChangeArrowheads="1"/>
          </p:cNvPicPr>
          <p:nvPr/>
        </p:nvPicPr>
        <p:blipFill>
          <a:blip r:embed="rId2" cstate="print"/>
          <a:srcRect r="8732"/>
          <a:stretch>
            <a:fillRect/>
          </a:stretch>
        </p:blipFill>
        <p:spPr bwMode="auto">
          <a:xfrm>
            <a:off x="4614465" y="2708920"/>
            <a:ext cx="4239999"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0" name="Picture 6" descr="http://static1.trikalanews.gr/assets/media/PICTURES/previous_site/127032964475_lrg.jpg"/>
          <p:cNvPicPr>
            <a:picLocks noChangeAspect="1" noChangeArrowheads="1"/>
          </p:cNvPicPr>
          <p:nvPr/>
        </p:nvPicPr>
        <p:blipFill>
          <a:blip r:embed="rId3" cstate="print">
            <a:lum bright="10000"/>
          </a:blip>
          <a:srcRect/>
          <a:stretch>
            <a:fillRect/>
          </a:stretch>
        </p:blipFill>
        <p:spPr bwMode="auto">
          <a:xfrm>
            <a:off x="395536" y="2708920"/>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_vTRh2n8_qLw/S7sft8MBv7I/AAAAAAAABA8/0XKK56mLu8E/s320/lampratj.JPG"/>
          <p:cNvPicPr>
            <a:picLocks noChangeAspect="1" noChangeArrowheads="1"/>
          </p:cNvPicPr>
          <p:nvPr/>
        </p:nvPicPr>
        <p:blipFill>
          <a:blip r:embed="rId2" cstate="print"/>
          <a:srcRect/>
          <a:stretch>
            <a:fillRect/>
          </a:stretch>
        </p:blipFill>
        <p:spPr bwMode="auto">
          <a:xfrm>
            <a:off x="1763688" y="2420888"/>
            <a:ext cx="5472608" cy="4104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67544" y="404664"/>
            <a:ext cx="8208912" cy="2308324"/>
          </a:xfrm>
          <a:prstGeom prst="rect">
            <a:avLst/>
          </a:prstGeom>
          <a:noFill/>
        </p:spPr>
        <p:txBody>
          <a:bodyPr wrap="square" rtlCol="0">
            <a:spAutoFit/>
          </a:bodyPr>
          <a:lstStyle/>
          <a:p>
            <a:pPr lvl="0"/>
            <a:r>
              <a:rPr lang="en-GB" sz="2400" b="1" dirty="0" smtClean="0"/>
              <a:t>On Holy Saturday night, in all the churches in Cyprus,  big bonfires are lit in the church yard.   Many days before, it is customary for young people to bring wood in order to “create” the biggest bonfire.    Just before midnight,  bonfires are lit in order to burn Judas, the apostle who betrayed Jesus.</a:t>
            </a:r>
          </a:p>
          <a:p>
            <a:endParaRPr lang="en-GB"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8208912" cy="3046988"/>
          </a:xfrm>
          <a:prstGeom prst="rect">
            <a:avLst/>
          </a:prstGeom>
          <a:noFill/>
        </p:spPr>
        <p:txBody>
          <a:bodyPr wrap="square" rtlCol="0">
            <a:spAutoFit/>
          </a:bodyPr>
          <a:lstStyle/>
          <a:p>
            <a:r>
              <a:rPr lang="en-GB" sz="2400" b="1" dirty="0" smtClean="0"/>
              <a:t>After the midnight sermon the whole family gathers together for a feast. People eat a special kind of soup called “</a:t>
            </a:r>
            <a:r>
              <a:rPr lang="en-GB" sz="2400" b="1" dirty="0" err="1" smtClean="0"/>
              <a:t>avgolemoni</a:t>
            </a:r>
            <a:r>
              <a:rPr lang="en-GB" sz="2400" b="1" dirty="0" smtClean="0"/>
              <a:t>”. They also crack the boiled dyed eggs and say “Christos </a:t>
            </a:r>
            <a:r>
              <a:rPr lang="en-GB" sz="2400" b="1" dirty="0" err="1" smtClean="0"/>
              <a:t>Anesti</a:t>
            </a:r>
            <a:r>
              <a:rPr lang="en-GB" sz="2400" b="1" dirty="0" smtClean="0"/>
              <a:t>”, which means Christ has risen from the dead, and the response is “</a:t>
            </a:r>
            <a:r>
              <a:rPr lang="en-GB" sz="2400" b="1" dirty="0" err="1" smtClean="0"/>
              <a:t>Alithos</a:t>
            </a:r>
            <a:r>
              <a:rPr lang="en-GB" sz="2400" b="1" dirty="0" smtClean="0"/>
              <a:t> </a:t>
            </a:r>
            <a:r>
              <a:rPr lang="en-GB" sz="2400" b="1" dirty="0" err="1" smtClean="0"/>
              <a:t>Anesti</a:t>
            </a:r>
            <a:r>
              <a:rPr lang="en-GB" sz="2400" b="1" dirty="0" smtClean="0"/>
              <a:t>”, which means indeed he has risen.</a:t>
            </a:r>
          </a:p>
          <a:p>
            <a:pPr lvl="0"/>
            <a:endParaRPr lang="en-GB" sz="2400" b="1" dirty="0" smtClean="0"/>
          </a:p>
          <a:p>
            <a:endParaRPr lang="en-GB" sz="2400" b="1" dirty="0"/>
          </a:p>
        </p:txBody>
      </p:sp>
      <p:pic>
        <p:nvPicPr>
          <p:cNvPr id="27650" name="Picture 2" descr="http://www.touristorama.com/assets/images/articles/pasxa_sto_elatoxori_pierias/pasxa-elatoxwri.jpg"/>
          <p:cNvPicPr>
            <a:picLocks noChangeAspect="1" noChangeArrowheads="1"/>
          </p:cNvPicPr>
          <p:nvPr/>
        </p:nvPicPr>
        <p:blipFill>
          <a:blip r:embed="rId2" cstate="print"/>
          <a:srcRect/>
          <a:stretch>
            <a:fillRect/>
          </a:stretch>
        </p:blipFill>
        <p:spPr bwMode="auto">
          <a:xfrm>
            <a:off x="5004048" y="3140968"/>
            <a:ext cx="3200354" cy="2304256"/>
          </a:xfrm>
          <a:prstGeom prst="rect">
            <a:avLst/>
          </a:prstGeom>
          <a:noFill/>
        </p:spPr>
      </p:pic>
      <p:pic>
        <p:nvPicPr>
          <p:cNvPr id="27652" name="Picture 4" descr="http://www.mygourmetconnection.com/recipes/soups/img/egg-lemon-soup.jpg"/>
          <p:cNvPicPr>
            <a:picLocks noChangeAspect="1" noChangeArrowheads="1"/>
          </p:cNvPicPr>
          <p:nvPr/>
        </p:nvPicPr>
        <p:blipFill>
          <a:blip r:embed="rId3" cstate="print"/>
          <a:srcRect/>
          <a:stretch>
            <a:fillRect/>
          </a:stretch>
        </p:blipFill>
        <p:spPr bwMode="auto">
          <a:xfrm>
            <a:off x="467544" y="2780928"/>
            <a:ext cx="4176464" cy="2850361"/>
          </a:xfrm>
          <a:prstGeom prst="rect">
            <a:avLst/>
          </a:prstGeom>
          <a:noFill/>
        </p:spPr>
      </p:pic>
      <p:sp>
        <p:nvSpPr>
          <p:cNvPr id="9" name="Rectangle 8"/>
          <p:cNvSpPr/>
          <p:nvPr/>
        </p:nvSpPr>
        <p:spPr>
          <a:xfrm>
            <a:off x="5148064" y="2564904"/>
            <a:ext cx="2952328"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prstTxWarp prst="textPlain">
              <a:avLst/>
            </a:prstTxWarp>
            <a:spAutoFit/>
          </a:bodyPr>
          <a:lstStyle/>
          <a:p>
            <a:pPr algn="ctr"/>
            <a:r>
              <a:rPr lang="el-GR" sz="32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Χριστός Ανέστη</a:t>
            </a:r>
            <a:endParaRPr lang="en-US" sz="32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0" name="Rectangle 9"/>
          <p:cNvSpPr/>
          <p:nvPr/>
        </p:nvSpPr>
        <p:spPr>
          <a:xfrm>
            <a:off x="5148064" y="5445224"/>
            <a:ext cx="2952328"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prstTxWarp prst="textPlain">
              <a:avLst/>
            </a:prstTxWarp>
            <a:spAutoFit/>
          </a:bodyPr>
          <a:lstStyle/>
          <a:p>
            <a:pPr algn="ctr"/>
            <a:r>
              <a:rPr lang="el-GR" sz="32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Αληθώς Ανέστη</a:t>
            </a:r>
            <a:endParaRPr lang="en-US" sz="32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8208912" cy="2308324"/>
          </a:xfrm>
          <a:prstGeom prst="rect">
            <a:avLst/>
          </a:prstGeom>
          <a:noFill/>
        </p:spPr>
        <p:txBody>
          <a:bodyPr wrap="square" rtlCol="0">
            <a:spAutoFit/>
          </a:bodyPr>
          <a:lstStyle/>
          <a:p>
            <a:pPr lvl="0"/>
            <a:r>
              <a:rPr lang="en-GB" sz="2400" b="1" dirty="0" smtClean="0"/>
              <a:t>Holy Sunday is the day for the families to celebrate.  We eat roasted lamb, goat, pork or chicken and many other traditional dishes from Cyprus.  Traditional songs and dances have a special place at that day, contributing to the celebration of the Christ’s Resurrection.</a:t>
            </a:r>
          </a:p>
          <a:p>
            <a:endParaRPr lang="en-GB" sz="2400" b="1" dirty="0"/>
          </a:p>
        </p:txBody>
      </p:sp>
      <p:pic>
        <p:nvPicPr>
          <p:cNvPr id="28674" name="Picture 2" descr="http://www.agelioforos.gr/files/ouzounidis/arni.jpg"/>
          <p:cNvPicPr>
            <a:picLocks noChangeAspect="1" noChangeArrowheads="1"/>
          </p:cNvPicPr>
          <p:nvPr/>
        </p:nvPicPr>
        <p:blipFill>
          <a:blip r:embed="rId2" cstate="print"/>
          <a:srcRect/>
          <a:stretch>
            <a:fillRect/>
          </a:stretch>
        </p:blipFill>
        <p:spPr bwMode="auto">
          <a:xfrm>
            <a:off x="683568" y="2708920"/>
            <a:ext cx="3360373"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6" name="Picture 4" descr="http://i.ytimg.com/vi/J9exp227HD8/0.jpg"/>
          <p:cNvPicPr>
            <a:picLocks noChangeAspect="1" noChangeArrowheads="1"/>
          </p:cNvPicPr>
          <p:nvPr/>
        </p:nvPicPr>
        <p:blipFill>
          <a:blip r:embed="rId3" cstate="print"/>
          <a:srcRect l="17143" t="31429" r="7857"/>
          <a:stretch>
            <a:fillRect/>
          </a:stretch>
        </p:blipFill>
        <p:spPr bwMode="auto">
          <a:xfrm>
            <a:off x="4788024" y="2708920"/>
            <a:ext cx="3780420"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8208912" cy="1200329"/>
          </a:xfrm>
          <a:prstGeom prst="rect">
            <a:avLst/>
          </a:prstGeom>
          <a:noFill/>
        </p:spPr>
        <p:txBody>
          <a:bodyPr wrap="square" rtlCol="0">
            <a:spAutoFit/>
          </a:bodyPr>
          <a:lstStyle/>
          <a:p>
            <a:pPr lvl="0"/>
            <a:r>
              <a:rPr lang="en-GB" sz="2400" b="1" dirty="0" smtClean="0"/>
              <a:t>On Holy Sunday and Easter Monday</a:t>
            </a:r>
            <a:r>
              <a:rPr lang="en-GB" sz="2400" b="1" dirty="0"/>
              <a:t>,   </a:t>
            </a:r>
            <a:r>
              <a:rPr lang="en-GB" sz="2400" b="1" dirty="0" smtClean="0"/>
              <a:t>people have fun by playing traditional games in the church yard.      </a:t>
            </a:r>
          </a:p>
          <a:p>
            <a:endParaRPr lang="en-GB" sz="2400" b="1" dirty="0"/>
          </a:p>
        </p:txBody>
      </p:sp>
      <p:pic>
        <p:nvPicPr>
          <p:cNvPr id="29698" name="Picture 2" descr="http://www.cyprusbowling.com.cy/fotos/dreamers_ziziros1.jpg"/>
          <p:cNvPicPr>
            <a:picLocks noChangeAspect="1" noChangeArrowheads="1"/>
          </p:cNvPicPr>
          <p:nvPr/>
        </p:nvPicPr>
        <p:blipFill>
          <a:blip r:embed="rId2" cstate="print"/>
          <a:srcRect/>
          <a:stretch>
            <a:fillRect/>
          </a:stretch>
        </p:blipFill>
        <p:spPr bwMode="auto">
          <a:xfrm>
            <a:off x="755576" y="1700808"/>
            <a:ext cx="3377008"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0" name="Picture 4" descr="http://www.cityofpetaloudes.gr/images/stories/PROODOS_-_EKDROMH_7.jpg"/>
          <p:cNvPicPr>
            <a:picLocks noChangeAspect="1" noChangeArrowheads="1"/>
          </p:cNvPicPr>
          <p:nvPr/>
        </p:nvPicPr>
        <p:blipFill>
          <a:blip r:embed="rId3" cstate="print"/>
          <a:srcRect/>
          <a:stretch>
            <a:fillRect/>
          </a:stretch>
        </p:blipFill>
        <p:spPr bwMode="auto">
          <a:xfrm>
            <a:off x="755575" y="4077072"/>
            <a:ext cx="3382609"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2" name="Picture 6" descr="http://www.mountain-camp.gr/images/items/129767466413_lrg.jpg"/>
          <p:cNvPicPr>
            <a:picLocks noChangeAspect="1" noChangeArrowheads="1"/>
          </p:cNvPicPr>
          <p:nvPr/>
        </p:nvPicPr>
        <p:blipFill>
          <a:blip r:embed="rId4" cstate="print"/>
          <a:srcRect/>
          <a:stretch>
            <a:fillRect/>
          </a:stretch>
        </p:blipFill>
        <p:spPr bwMode="auto">
          <a:xfrm>
            <a:off x="5316082" y="1700808"/>
            <a:ext cx="2784310"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4" name="Picture 8" descr="http://www.philenews.com/data/2012/04/17/2012_04_17_09_26_20__bcdd694ea119487cb577a50ecc78a34b.jpg"/>
          <p:cNvPicPr>
            <a:picLocks noChangeAspect="1" noChangeArrowheads="1"/>
          </p:cNvPicPr>
          <p:nvPr/>
        </p:nvPicPr>
        <p:blipFill>
          <a:blip r:embed="rId5" cstate="print"/>
          <a:srcRect/>
          <a:stretch>
            <a:fillRect/>
          </a:stretch>
        </p:blipFill>
        <p:spPr bwMode="auto">
          <a:xfrm>
            <a:off x="5076057" y="4077072"/>
            <a:ext cx="3244466"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http://www.eurovision.tv/img/upload/flags/big/cyprus.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43400" y="2133600"/>
            <a:ext cx="4369613" cy="4267200"/>
          </a:xfrm>
          <a:prstGeom prst="rect">
            <a:avLst/>
          </a:prstGeom>
          <a:noFill/>
        </p:spPr>
      </p:pic>
      <p:sp>
        <p:nvSpPr>
          <p:cNvPr id="5" name="Cloud Callout 4"/>
          <p:cNvSpPr/>
          <p:nvPr/>
        </p:nvSpPr>
        <p:spPr>
          <a:xfrm>
            <a:off x="683568" y="692696"/>
            <a:ext cx="3962400" cy="1584176"/>
          </a:xfrm>
          <a:prstGeom prst="cloudCallout">
            <a:avLst>
              <a:gd name="adj1" fmla="val 66331"/>
              <a:gd name="adj2" fmla="val 133692"/>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187624" y="836712"/>
            <a:ext cx="290675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FF0000"/>
                </a:solidFill>
                <a:effectLst>
                  <a:outerShdw blurRad="80000" dist="40000" dir="5040000" algn="tl">
                    <a:srgbClr val="000000">
                      <a:alpha val="30000"/>
                    </a:srgbClr>
                  </a:outerShdw>
                </a:effectLst>
              </a:rPr>
              <a:t>HAPPY EASTER</a:t>
            </a:r>
            <a:r>
              <a:rPr lang="en-US" sz="3600" b="1" cap="none" spc="0" dirty="0" smtClean="0">
                <a:ln w="11430"/>
                <a:solidFill>
                  <a:srgbClr val="FF0000"/>
                </a:solidFill>
                <a:effectLst>
                  <a:outerShdw blurRad="80000" dist="40000" dir="5040000" algn="tl">
                    <a:srgbClr val="000000">
                      <a:alpha val="30000"/>
                    </a:srgbClr>
                  </a:outerShdw>
                </a:effectLst>
              </a:rPr>
              <a:t>!!!</a:t>
            </a:r>
            <a:endParaRPr lang="en-US" sz="3600" b="1" cap="none" spc="0" dirty="0">
              <a:ln w="11430"/>
              <a:solidFill>
                <a:srgbClr val="FF0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9552" y="404664"/>
            <a:ext cx="8208912" cy="2246769"/>
          </a:xfrm>
          <a:prstGeom prst="rect">
            <a:avLst/>
          </a:prstGeom>
          <a:noFill/>
        </p:spPr>
        <p:txBody>
          <a:bodyPr wrap="square" rtlCol="0">
            <a:spAutoFit/>
          </a:bodyPr>
          <a:lstStyle/>
          <a:p>
            <a:r>
              <a:rPr lang="en-GB" sz="2800" b="1" dirty="0" smtClean="0"/>
              <a:t>Easter is a movable celebration and it’s the greatest holiday of the Orthodox Church.  It is always celebrated on the first Sunday following the full moon of the spring equinox.   For </a:t>
            </a:r>
            <a:r>
              <a:rPr lang="en-GB" sz="2800" b="1" dirty="0" smtClean="0"/>
              <a:t>2020,  </a:t>
            </a:r>
            <a:r>
              <a:rPr lang="en-GB" sz="2800" b="1" dirty="0" smtClean="0"/>
              <a:t>we celebrate Easter, on Sunday the </a:t>
            </a:r>
            <a:r>
              <a:rPr lang="en-GB" sz="2800" b="1" dirty="0" smtClean="0"/>
              <a:t>19th </a:t>
            </a:r>
            <a:r>
              <a:rPr lang="en-GB" sz="2800" b="1" dirty="0" smtClean="0"/>
              <a:t>of </a:t>
            </a:r>
            <a:r>
              <a:rPr lang="en-GB" sz="2800" b="1" dirty="0" smtClean="0"/>
              <a:t>April.</a:t>
            </a:r>
            <a:endParaRPr lang="en-GB" b="1" dirty="0"/>
          </a:p>
        </p:txBody>
      </p:sp>
      <p:pic>
        <p:nvPicPr>
          <p:cNvPr id="13314" name="Picture 2" descr="http://www.factfixx.com/wp-content/uploads/2011/03/equinox.jpg"/>
          <p:cNvPicPr>
            <a:picLocks noChangeAspect="1" noChangeArrowheads="1"/>
          </p:cNvPicPr>
          <p:nvPr/>
        </p:nvPicPr>
        <p:blipFill>
          <a:blip r:embed="rId3" cstate="print"/>
          <a:srcRect/>
          <a:stretch>
            <a:fillRect/>
          </a:stretch>
        </p:blipFill>
        <p:spPr bwMode="auto">
          <a:xfrm>
            <a:off x="683568" y="2636912"/>
            <a:ext cx="5478516" cy="4104456"/>
          </a:xfrm>
          <a:prstGeom prst="rect">
            <a:avLst/>
          </a:prstGeom>
          <a:noFill/>
        </p:spPr>
      </p:pic>
      <p:pic>
        <p:nvPicPr>
          <p:cNvPr id="13316" name="Picture 4" descr="http://naamyogauws.com/wordpress/wp-content/uploads/2013/02/moon-a.jpg"/>
          <p:cNvPicPr>
            <a:picLocks noChangeAspect="1" noChangeArrowheads="1"/>
          </p:cNvPicPr>
          <p:nvPr/>
        </p:nvPicPr>
        <p:blipFill>
          <a:blip r:embed="rId4" cstate="print"/>
          <a:srcRect/>
          <a:stretch>
            <a:fillRect/>
          </a:stretch>
        </p:blipFill>
        <p:spPr bwMode="auto">
          <a:xfrm>
            <a:off x="6228184" y="3212976"/>
            <a:ext cx="2688299" cy="20162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4464496" cy="5262979"/>
          </a:xfrm>
          <a:prstGeom prst="rect">
            <a:avLst/>
          </a:prstGeom>
          <a:noFill/>
        </p:spPr>
        <p:txBody>
          <a:bodyPr wrap="square" rtlCol="0">
            <a:spAutoFit/>
          </a:bodyPr>
          <a:lstStyle/>
          <a:p>
            <a:r>
              <a:rPr lang="en-GB" sz="2400" b="1" dirty="0" smtClean="0"/>
              <a:t>Schools  close for 2 weeks for the Easter holidays. One week before Easter we celebrate Palm Sunday. On this Sunday people take palm leaves and olive leaves to the church and follow the icon of Christ around the church in a procession commemorating Christ’s entry into Jerusalem. Olive leaves are put into pillow-case-like sacks and are kept in the church for forty days after which they can be used for incense burning.</a:t>
            </a:r>
            <a:endParaRPr lang="en-GB" sz="2400" b="1" dirty="0"/>
          </a:p>
        </p:txBody>
      </p:sp>
      <p:pic>
        <p:nvPicPr>
          <p:cNvPr id="12290" name="Picture 2" descr="http://www.infokids.gr/wp-content/uploads/2012/04/palm-sunday.jpg"/>
          <p:cNvPicPr>
            <a:picLocks noChangeAspect="1" noChangeArrowheads="1"/>
          </p:cNvPicPr>
          <p:nvPr/>
        </p:nvPicPr>
        <p:blipFill>
          <a:blip r:embed="rId2" cstate="print"/>
          <a:srcRect/>
          <a:stretch>
            <a:fillRect/>
          </a:stretch>
        </p:blipFill>
        <p:spPr bwMode="auto">
          <a:xfrm>
            <a:off x="5724128" y="188639"/>
            <a:ext cx="2441327" cy="3294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2" name="Picture 4" descr="http://4.bp.blogspot.com/-YwiATw2SiDs/TaXNoB4qDsI/AAAAAAAADB0/CxJvj9GW1h4/s400/B2.jpg"/>
          <p:cNvPicPr>
            <a:picLocks noChangeAspect="1" noChangeArrowheads="1"/>
          </p:cNvPicPr>
          <p:nvPr/>
        </p:nvPicPr>
        <p:blipFill>
          <a:blip r:embed="rId3" cstate="print"/>
          <a:srcRect/>
          <a:stretch>
            <a:fillRect/>
          </a:stretch>
        </p:blipFill>
        <p:spPr bwMode="auto">
          <a:xfrm>
            <a:off x="5004048" y="3645024"/>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764704"/>
            <a:ext cx="4464496" cy="3416320"/>
          </a:xfrm>
          <a:prstGeom prst="rect">
            <a:avLst/>
          </a:prstGeom>
          <a:noFill/>
        </p:spPr>
        <p:txBody>
          <a:bodyPr wrap="square" rtlCol="0">
            <a:spAutoFit/>
          </a:bodyPr>
          <a:lstStyle/>
          <a:p>
            <a:r>
              <a:rPr lang="en-GB" sz="2400" b="1" dirty="0" smtClean="0"/>
              <a:t>During the Holy Week,   people go to church every night and listen devoutly Christ's Passion. </a:t>
            </a:r>
          </a:p>
          <a:p>
            <a:endParaRPr lang="en-GB" sz="2400" b="1" dirty="0" smtClean="0"/>
          </a:p>
          <a:p>
            <a:r>
              <a:rPr lang="en-GB" sz="2400" b="1" dirty="0" smtClean="0"/>
              <a:t>During the day, housewives make the last preparations for the great feast.   First of all they clean their homes very carefully and usually on Holy Thursday...</a:t>
            </a:r>
            <a:endParaRPr lang="en-GB" sz="2400" b="1" dirty="0"/>
          </a:p>
        </p:txBody>
      </p:sp>
      <p:pic>
        <p:nvPicPr>
          <p:cNvPr id="11266" name="Picture 2" descr="http://1.bp.blogspot.com/-fGTgFI1WGX8/T3s_0zKzxUI/AAAAAAAAFMw/2UqJpUU71UY/s1600/M.Deytera.jpg"/>
          <p:cNvPicPr>
            <a:picLocks noChangeAspect="1" noChangeArrowheads="1"/>
          </p:cNvPicPr>
          <p:nvPr/>
        </p:nvPicPr>
        <p:blipFill>
          <a:blip r:embed="rId2" cstate="print"/>
          <a:srcRect/>
          <a:stretch>
            <a:fillRect/>
          </a:stretch>
        </p:blipFill>
        <p:spPr bwMode="auto">
          <a:xfrm>
            <a:off x="5292080" y="404664"/>
            <a:ext cx="3240360" cy="4466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4392488" cy="5324535"/>
          </a:xfrm>
          <a:prstGeom prst="rect">
            <a:avLst/>
          </a:prstGeom>
          <a:noFill/>
        </p:spPr>
        <p:txBody>
          <a:bodyPr wrap="square" rtlCol="0">
            <a:spAutoFit/>
          </a:bodyPr>
          <a:lstStyle/>
          <a:p>
            <a:r>
              <a:rPr lang="en-GB" sz="2000" b="1" dirty="0" smtClean="0"/>
              <a:t>On Holy Thursday eggs are boiled and dyed red to symbolise Christ’s blood from the cross.  Traditionally they are dyed red with  a special root called “</a:t>
            </a:r>
            <a:r>
              <a:rPr lang="en-GB" sz="2000" b="1" dirty="0" err="1" smtClean="0"/>
              <a:t>rizari</a:t>
            </a:r>
            <a:r>
              <a:rPr lang="en-GB" sz="2000" b="1" dirty="0" smtClean="0"/>
              <a:t>”. </a:t>
            </a:r>
          </a:p>
          <a:p>
            <a:r>
              <a:rPr lang="en-GB" sz="2000" b="1" dirty="0" smtClean="0"/>
              <a:t>They are also dyed yellow; for this purpose the yellow marguerites that cover the waysides and fields during April are used.</a:t>
            </a:r>
            <a:br>
              <a:rPr lang="en-GB" sz="2000" b="1" dirty="0" smtClean="0"/>
            </a:br>
            <a:r>
              <a:rPr lang="en-GB" sz="2000" b="1" dirty="0" smtClean="0"/>
              <a:t>However, in the towns you can buy small packets of different colored dyes</a:t>
            </a:r>
            <a:br>
              <a:rPr lang="en-GB" sz="2000" b="1" dirty="0" smtClean="0"/>
            </a:br>
            <a:r>
              <a:rPr lang="en-GB" sz="2000" b="1" dirty="0" smtClean="0"/>
              <a:t>from your supermarket.  Some people dye their eggs in a more artistic way by tying the marguerites onto the eggs with a piece of muslin  before boiling them in a colour. The end product is most effective.</a:t>
            </a:r>
            <a:endParaRPr lang="en-GB" sz="2000" b="1" dirty="0"/>
          </a:p>
        </p:txBody>
      </p:sp>
      <p:pic>
        <p:nvPicPr>
          <p:cNvPr id="3" name="Picture 2" descr="http://www.touristorama.com/assets/images/articles/pote_peftei_to_pasxa_to_2013/easter-eggs.jpg"/>
          <p:cNvPicPr>
            <a:picLocks noChangeAspect="1" noChangeArrowheads="1"/>
          </p:cNvPicPr>
          <p:nvPr/>
        </p:nvPicPr>
        <p:blipFill>
          <a:blip r:embed="rId2" cstate="print"/>
          <a:srcRect/>
          <a:stretch>
            <a:fillRect/>
          </a:stretch>
        </p:blipFill>
        <p:spPr bwMode="auto">
          <a:xfrm>
            <a:off x="5364088" y="2188302"/>
            <a:ext cx="2664296" cy="2104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www.kamposbiomarket.gr/images/products/54023590%20%CE%A1%CE%99%CE%96%CE%91%CE%A1%CE%99%2030g3.jpg"/>
          <p:cNvPicPr>
            <a:picLocks noChangeAspect="1" noChangeArrowheads="1"/>
          </p:cNvPicPr>
          <p:nvPr/>
        </p:nvPicPr>
        <p:blipFill>
          <a:blip r:embed="rId3" cstate="print"/>
          <a:srcRect/>
          <a:stretch>
            <a:fillRect/>
          </a:stretch>
        </p:blipFill>
        <p:spPr bwMode="auto">
          <a:xfrm>
            <a:off x="4644007" y="548680"/>
            <a:ext cx="2096873"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fotosyn.files.wordpress.com/2010/03/cebcceb1cf81ceb3ceb1cf81ceb9cf84ceb5cf832.jpg?w=587"/>
          <p:cNvPicPr>
            <a:picLocks noChangeAspect="1" noChangeArrowheads="1"/>
          </p:cNvPicPr>
          <p:nvPr/>
        </p:nvPicPr>
        <p:blipFill>
          <a:blip r:embed="rId4" cstate="print"/>
          <a:srcRect/>
          <a:stretch>
            <a:fillRect/>
          </a:stretch>
        </p:blipFill>
        <p:spPr bwMode="auto">
          <a:xfrm>
            <a:off x="6876256" y="548680"/>
            <a:ext cx="2016224" cy="1511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http://2.bp.blogspot.com/-dwo1aEzOqGo/T3vy3iWAl-I/AAAAAAAAAJ0/c9JNy2M9FjM/s1600/ecological+egg.JPG"/>
          <p:cNvPicPr>
            <a:picLocks noChangeAspect="1" noChangeArrowheads="1"/>
          </p:cNvPicPr>
          <p:nvPr/>
        </p:nvPicPr>
        <p:blipFill>
          <a:blip r:embed="rId5" cstate="print"/>
          <a:srcRect/>
          <a:stretch>
            <a:fillRect/>
          </a:stretch>
        </p:blipFill>
        <p:spPr bwMode="auto">
          <a:xfrm>
            <a:off x="5364088" y="4365104"/>
            <a:ext cx="2688299"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8208912" cy="1200329"/>
          </a:xfrm>
          <a:prstGeom prst="rect">
            <a:avLst/>
          </a:prstGeom>
          <a:noFill/>
        </p:spPr>
        <p:txBody>
          <a:bodyPr wrap="square" rtlCol="0">
            <a:spAutoFit/>
          </a:bodyPr>
          <a:lstStyle/>
          <a:p>
            <a:r>
              <a:rPr lang="en-GB" sz="2400" b="1" dirty="0" smtClean="0"/>
              <a:t>On Holy Thursday, people go to church to mourn the crucifixion of Christ. The church’s icons are covered with black veils to show the </a:t>
            </a:r>
            <a:r>
              <a:rPr lang="en-GB" sz="2400" b="1" dirty="0" err="1" smtClean="0"/>
              <a:t>christians’</a:t>
            </a:r>
            <a:r>
              <a:rPr lang="en-GB" sz="2400" b="1" dirty="0" smtClean="0"/>
              <a:t> grief.</a:t>
            </a:r>
            <a:endParaRPr lang="en-GB" sz="2400" b="1" dirty="0"/>
          </a:p>
        </p:txBody>
      </p:sp>
      <p:pic>
        <p:nvPicPr>
          <p:cNvPr id="4098" name="Picture 2" descr="http://2.bp.blogspot.com/-n9wnM-P75iE/T42dNOq23yI/AAAAAAAATmQ/Lt9ncaizDZo/s1600/P4120111.JPG"/>
          <p:cNvPicPr>
            <a:picLocks noChangeAspect="1" noChangeArrowheads="1"/>
          </p:cNvPicPr>
          <p:nvPr/>
        </p:nvPicPr>
        <p:blipFill>
          <a:blip r:embed="rId2" cstate="print"/>
          <a:srcRect/>
          <a:stretch>
            <a:fillRect/>
          </a:stretch>
        </p:blipFill>
        <p:spPr bwMode="auto">
          <a:xfrm>
            <a:off x="1331640" y="1700808"/>
            <a:ext cx="6624736" cy="4968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8208912" cy="830997"/>
          </a:xfrm>
          <a:prstGeom prst="rect">
            <a:avLst/>
          </a:prstGeom>
          <a:noFill/>
        </p:spPr>
        <p:txBody>
          <a:bodyPr wrap="square" rtlCol="0">
            <a:spAutoFit/>
          </a:bodyPr>
          <a:lstStyle/>
          <a:p>
            <a:r>
              <a:rPr lang="en-GB" sz="2400" b="1" dirty="0" smtClean="0"/>
              <a:t>On Holy Friday everyone brings flowers to the church so that the young girls can decorate the “</a:t>
            </a:r>
            <a:r>
              <a:rPr lang="en-GB" sz="2400" b="1" dirty="0" err="1" smtClean="0"/>
              <a:t>Epitafios</a:t>
            </a:r>
            <a:r>
              <a:rPr lang="en-GB" sz="2400" b="1" dirty="0" smtClean="0"/>
              <a:t>” Holy Sepulchre.</a:t>
            </a:r>
            <a:endParaRPr lang="en-GB" sz="2400" b="1" dirty="0"/>
          </a:p>
        </p:txBody>
      </p:sp>
      <p:pic>
        <p:nvPicPr>
          <p:cNvPr id="2050" name="Picture 2" descr="http://www.kolivas.de/wp-content/uploads/2010/04/epitafios_2010.jpg"/>
          <p:cNvPicPr>
            <a:picLocks noChangeAspect="1" noChangeArrowheads="1"/>
          </p:cNvPicPr>
          <p:nvPr/>
        </p:nvPicPr>
        <p:blipFill>
          <a:blip r:embed="rId2" cstate="print"/>
          <a:srcRect/>
          <a:stretch>
            <a:fillRect/>
          </a:stretch>
        </p:blipFill>
        <p:spPr bwMode="auto">
          <a:xfrm>
            <a:off x="1187624" y="1340768"/>
            <a:ext cx="6768752" cy="5076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x.pstatic.gr/news/n/78/10614078.jpg"/>
          <p:cNvPicPr>
            <a:picLocks noChangeAspect="1" noChangeArrowheads="1"/>
          </p:cNvPicPr>
          <p:nvPr/>
        </p:nvPicPr>
        <p:blipFill>
          <a:blip r:embed="rId2" cstate="print"/>
          <a:srcRect/>
          <a:stretch>
            <a:fillRect/>
          </a:stretch>
        </p:blipFill>
        <p:spPr bwMode="auto">
          <a:xfrm>
            <a:off x="1475656" y="2348880"/>
            <a:ext cx="6372706"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39552" y="404664"/>
            <a:ext cx="8208912" cy="1938992"/>
          </a:xfrm>
          <a:prstGeom prst="rect">
            <a:avLst/>
          </a:prstGeom>
          <a:noFill/>
        </p:spPr>
        <p:txBody>
          <a:bodyPr wrap="square" rtlCol="0">
            <a:spAutoFit/>
          </a:bodyPr>
          <a:lstStyle/>
          <a:p>
            <a:r>
              <a:rPr lang="en-GB" sz="2400" b="1" dirty="0" smtClean="0"/>
              <a:t>After the evening service, the priests start the procession of the “</a:t>
            </a:r>
            <a:r>
              <a:rPr lang="en-GB" sz="2400" b="1" dirty="0" err="1" smtClean="0"/>
              <a:t>Epitafios</a:t>
            </a:r>
            <a:r>
              <a:rPr lang="en-GB" sz="2400" b="1" dirty="0" smtClean="0"/>
              <a:t>”.   Young men carry the “</a:t>
            </a:r>
            <a:r>
              <a:rPr lang="en-GB" sz="2400" b="1" dirty="0" err="1" smtClean="0"/>
              <a:t>Epitafios</a:t>
            </a:r>
            <a:r>
              <a:rPr lang="en-GB" sz="2400" b="1" dirty="0" smtClean="0"/>
              <a:t>” outside the church, around the neighbourhood and back to the church again. People follow the “</a:t>
            </a:r>
            <a:r>
              <a:rPr lang="en-GB" sz="2400" b="1" dirty="0" err="1" smtClean="0"/>
              <a:t>Epitafios</a:t>
            </a:r>
            <a:r>
              <a:rPr lang="en-GB" sz="2400" b="1" dirty="0" smtClean="0"/>
              <a:t>” around through the whole procession.</a:t>
            </a:r>
            <a:endParaRPr lang="en-GB"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8208912" cy="1938992"/>
          </a:xfrm>
          <a:prstGeom prst="rect">
            <a:avLst/>
          </a:prstGeom>
          <a:noFill/>
        </p:spPr>
        <p:txBody>
          <a:bodyPr wrap="square" rtlCol="0">
            <a:spAutoFit/>
          </a:bodyPr>
          <a:lstStyle/>
          <a:p>
            <a:pPr lvl="0"/>
            <a:r>
              <a:rPr lang="en-GB" sz="2400" b="1" dirty="0" smtClean="0"/>
              <a:t>On Holy Saturday morning people go to church and as soon as it is announced by the priests that Christ is no longer in His grave, the church doors and church sits are banged by the people, and all the black veils that cover the Holy Icons drop.</a:t>
            </a:r>
          </a:p>
          <a:p>
            <a:endParaRPr lang="en-GB" sz="2400" b="1" dirty="0"/>
          </a:p>
        </p:txBody>
      </p:sp>
      <p:pic>
        <p:nvPicPr>
          <p:cNvPr id="25602" name="Picture 2" descr="http://www.star.gr/PublishingImages/2012/04/140412133600_0754.jpg"/>
          <p:cNvPicPr>
            <a:picLocks noChangeAspect="1" noChangeArrowheads="1"/>
          </p:cNvPicPr>
          <p:nvPr/>
        </p:nvPicPr>
        <p:blipFill>
          <a:blip r:embed="rId2" cstate="print"/>
          <a:srcRect/>
          <a:stretch>
            <a:fillRect/>
          </a:stretch>
        </p:blipFill>
        <p:spPr bwMode="auto">
          <a:xfrm>
            <a:off x="1331640" y="2060848"/>
            <a:ext cx="6377706"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Template>
  <TotalTime>218</TotalTime>
  <Words>636</Words>
  <Application>Microsoft Office PowerPoint</Application>
  <PresentationFormat>On-screen Show (4:3)</PresentationFormat>
  <Paragraphs>26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宋体</vt:lpstr>
      <vt:lpstr>Arial</vt:lpstr>
      <vt:lpstr>Calibri</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dc:title>
  <dc:subject>PowerPoint template</dc:subject>
  <dc:creator>User</dc:creator>
  <cp:keywords>Easter Day, Easter Day PowerPoint template, free, PowerPoint template, download, PPT template, PowerPoint templates, slideshow template, POT, POTX, Power Point template, slide show template</cp:keywords>
  <dc:description>Made by Leawo Software. To find more free PowerPoint templates, please visit http://www.leawo.com/free-powerpoint-templates/</dc:description>
  <cp:lastModifiedBy>Marios Charalambous</cp:lastModifiedBy>
  <cp:revision>29</cp:revision>
  <dcterms:created xsi:type="dcterms:W3CDTF">2013-04-07T08:09:00Z</dcterms:created>
  <dcterms:modified xsi:type="dcterms:W3CDTF">2020-04-23T04:12:15Z</dcterms:modified>
  <cp:category>PowerPoint template, Easter Day, festival</cp:category>
</cp:coreProperties>
</file>